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9" r:id="rId4"/>
    <p:sldId id="274" r:id="rId5"/>
    <p:sldId id="257" r:id="rId6"/>
    <p:sldId id="275" r:id="rId7"/>
    <p:sldId id="276" r:id="rId8"/>
    <p:sldId id="277" r:id="rId9"/>
    <p:sldId id="268" r:id="rId10"/>
    <p:sldId id="278" r:id="rId11"/>
    <p:sldId id="280" r:id="rId12"/>
    <p:sldId id="283" r:id="rId13"/>
    <p:sldId id="285" r:id="rId14"/>
    <p:sldId id="291" r:id="rId15"/>
    <p:sldId id="292" r:id="rId16"/>
    <p:sldId id="290" r:id="rId17"/>
    <p:sldId id="289" r:id="rId18"/>
    <p:sldId id="288" r:id="rId19"/>
    <p:sldId id="287" r:id="rId20"/>
    <p:sldId id="281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67CBE-F87A-4BE9-A032-49E8ED99F60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30628DE8-4065-4406-87A8-8CC5584A7A94}">
      <dgm:prSet phldrT="[Text]"/>
      <dgm:spPr/>
      <dgm:t>
        <a:bodyPr/>
        <a:lstStyle/>
        <a:p>
          <a:r>
            <a:rPr lang="en-US" dirty="0" smtClean="0"/>
            <a:t>Call</a:t>
          </a:r>
          <a:endParaRPr lang="en-US" dirty="0"/>
        </a:p>
      </dgm:t>
    </dgm:pt>
    <dgm:pt modelId="{0061EDFA-52A1-473A-BE2A-60872E27C6F8}" type="parTrans" cxnId="{E6B9F2A1-672F-4F08-8264-B7F4198C3C99}">
      <dgm:prSet/>
      <dgm:spPr/>
      <dgm:t>
        <a:bodyPr/>
        <a:lstStyle/>
        <a:p>
          <a:endParaRPr lang="en-US"/>
        </a:p>
      </dgm:t>
    </dgm:pt>
    <dgm:pt modelId="{EDA74B37-8F91-4B11-AD0B-1EC74C9DA7DF}" type="sibTrans" cxnId="{E6B9F2A1-672F-4F08-8264-B7F4198C3C99}">
      <dgm:prSet/>
      <dgm:spPr/>
      <dgm:t>
        <a:bodyPr/>
        <a:lstStyle/>
        <a:p>
          <a:endParaRPr lang="en-US"/>
        </a:p>
      </dgm:t>
    </dgm:pt>
    <dgm:pt modelId="{06BE8A73-9D5C-4331-9D91-B2F90B0E1D84}">
      <dgm:prSet phldrT="[Text]"/>
      <dgm:spPr/>
      <dgm:t>
        <a:bodyPr/>
        <a:lstStyle/>
        <a:p>
          <a:r>
            <a:rPr lang="en-US" dirty="0" smtClean="0"/>
            <a:t>Send notices</a:t>
          </a:r>
          <a:endParaRPr lang="en-US" dirty="0"/>
        </a:p>
      </dgm:t>
    </dgm:pt>
    <dgm:pt modelId="{9A41EBD9-41CC-48BA-B79E-C92B6C9783F3}" type="parTrans" cxnId="{C772E0B6-55BA-4BD4-9ADD-3E27D931A38A}">
      <dgm:prSet/>
      <dgm:spPr/>
      <dgm:t>
        <a:bodyPr/>
        <a:lstStyle/>
        <a:p>
          <a:endParaRPr lang="en-US"/>
        </a:p>
      </dgm:t>
    </dgm:pt>
    <dgm:pt modelId="{A2AE55D1-4E43-466A-BA68-75D5937786E3}" type="sibTrans" cxnId="{C772E0B6-55BA-4BD4-9ADD-3E27D931A38A}">
      <dgm:prSet/>
      <dgm:spPr/>
      <dgm:t>
        <a:bodyPr/>
        <a:lstStyle/>
        <a:p>
          <a:endParaRPr lang="en-US"/>
        </a:p>
      </dgm:t>
    </dgm:pt>
    <dgm:pt modelId="{27F5F634-3F26-431A-81DB-17B153217268}">
      <dgm:prSet phldrT="[Text]"/>
      <dgm:spPr/>
      <dgm:t>
        <a:bodyPr/>
        <a:lstStyle/>
        <a:p>
          <a:r>
            <a:rPr lang="en-US" dirty="0" smtClean="0"/>
            <a:t>Knock on doors</a:t>
          </a:r>
          <a:endParaRPr lang="en-US" dirty="0"/>
        </a:p>
      </dgm:t>
    </dgm:pt>
    <dgm:pt modelId="{8B1E13FF-7583-4DFB-89CD-702CBF86F241}" type="parTrans" cxnId="{F5E577A8-6DAE-4918-8F19-9E1426CBD71B}">
      <dgm:prSet/>
      <dgm:spPr/>
      <dgm:t>
        <a:bodyPr/>
        <a:lstStyle/>
        <a:p>
          <a:endParaRPr lang="en-US"/>
        </a:p>
      </dgm:t>
    </dgm:pt>
    <dgm:pt modelId="{D90D682A-20D1-454B-9C3E-86920B00D2A6}" type="sibTrans" cxnId="{F5E577A8-6DAE-4918-8F19-9E1426CBD71B}">
      <dgm:prSet/>
      <dgm:spPr/>
      <dgm:t>
        <a:bodyPr/>
        <a:lstStyle/>
        <a:p>
          <a:endParaRPr lang="en-US"/>
        </a:p>
      </dgm:t>
    </dgm:pt>
    <dgm:pt modelId="{7A87E02B-D8C7-4574-8428-0BA76EAD0B83}" type="pres">
      <dgm:prSet presAssocID="{7ED67CBE-F87A-4BE9-A032-49E8ED99F606}" presName="CompostProcess" presStyleCnt="0">
        <dgm:presLayoutVars>
          <dgm:dir/>
          <dgm:resizeHandles val="exact"/>
        </dgm:presLayoutVars>
      </dgm:prSet>
      <dgm:spPr/>
    </dgm:pt>
    <dgm:pt modelId="{601B6E83-80C2-4326-820D-5F0E3CAE64BE}" type="pres">
      <dgm:prSet presAssocID="{7ED67CBE-F87A-4BE9-A032-49E8ED99F606}" presName="arrow" presStyleLbl="bgShp" presStyleIdx="0" presStyleCnt="1"/>
      <dgm:spPr/>
    </dgm:pt>
    <dgm:pt modelId="{33B03C3B-6D65-4E67-B713-257A46645DB6}" type="pres">
      <dgm:prSet presAssocID="{7ED67CBE-F87A-4BE9-A032-49E8ED99F606}" presName="linearProcess" presStyleCnt="0"/>
      <dgm:spPr/>
    </dgm:pt>
    <dgm:pt modelId="{27FEA565-1A5C-4C8A-BD7B-F371FC3BD1E2}" type="pres">
      <dgm:prSet presAssocID="{30628DE8-4065-4406-87A8-8CC5584A7A9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770C8-1A6A-40AD-BBB4-863EC6CC47E7}" type="pres">
      <dgm:prSet presAssocID="{EDA74B37-8F91-4B11-AD0B-1EC74C9DA7DF}" presName="sibTrans" presStyleCnt="0"/>
      <dgm:spPr/>
    </dgm:pt>
    <dgm:pt modelId="{9FF73A66-1436-4EDF-AF14-FFA9F43EAF5B}" type="pres">
      <dgm:prSet presAssocID="{06BE8A73-9D5C-4331-9D91-B2F90B0E1D8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FDD17-9C30-4EEB-8E53-0176DB1C7EA7}" type="pres">
      <dgm:prSet presAssocID="{A2AE55D1-4E43-466A-BA68-75D5937786E3}" presName="sibTrans" presStyleCnt="0"/>
      <dgm:spPr/>
    </dgm:pt>
    <dgm:pt modelId="{FBFD10FD-3E71-4F98-A1D2-776AF8EF8250}" type="pres">
      <dgm:prSet presAssocID="{27F5F634-3F26-431A-81DB-17B15321726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81F72-4009-4008-89E6-C2CF216876CD}" type="presOf" srcId="{06BE8A73-9D5C-4331-9D91-B2F90B0E1D84}" destId="{9FF73A66-1436-4EDF-AF14-FFA9F43EAF5B}" srcOrd="0" destOrd="0" presId="urn:microsoft.com/office/officeart/2005/8/layout/hProcess9"/>
    <dgm:cxn modelId="{C772E0B6-55BA-4BD4-9ADD-3E27D931A38A}" srcId="{7ED67CBE-F87A-4BE9-A032-49E8ED99F606}" destId="{06BE8A73-9D5C-4331-9D91-B2F90B0E1D84}" srcOrd="1" destOrd="0" parTransId="{9A41EBD9-41CC-48BA-B79E-C92B6C9783F3}" sibTransId="{A2AE55D1-4E43-466A-BA68-75D5937786E3}"/>
    <dgm:cxn modelId="{CC955656-1E93-44ED-AF64-535432040852}" type="presOf" srcId="{27F5F634-3F26-431A-81DB-17B153217268}" destId="{FBFD10FD-3E71-4F98-A1D2-776AF8EF8250}" srcOrd="0" destOrd="0" presId="urn:microsoft.com/office/officeart/2005/8/layout/hProcess9"/>
    <dgm:cxn modelId="{533E0B2D-84D0-4917-8B7C-C9DEDE30C5AD}" type="presOf" srcId="{7ED67CBE-F87A-4BE9-A032-49E8ED99F606}" destId="{7A87E02B-D8C7-4574-8428-0BA76EAD0B83}" srcOrd="0" destOrd="0" presId="urn:microsoft.com/office/officeart/2005/8/layout/hProcess9"/>
    <dgm:cxn modelId="{F5E577A8-6DAE-4918-8F19-9E1426CBD71B}" srcId="{7ED67CBE-F87A-4BE9-A032-49E8ED99F606}" destId="{27F5F634-3F26-431A-81DB-17B153217268}" srcOrd="2" destOrd="0" parTransId="{8B1E13FF-7583-4DFB-89CD-702CBF86F241}" sibTransId="{D90D682A-20D1-454B-9C3E-86920B00D2A6}"/>
    <dgm:cxn modelId="{F8866E08-A7A4-42FF-B62B-A7B8AE5E39D1}" type="presOf" srcId="{30628DE8-4065-4406-87A8-8CC5584A7A94}" destId="{27FEA565-1A5C-4C8A-BD7B-F371FC3BD1E2}" srcOrd="0" destOrd="0" presId="urn:microsoft.com/office/officeart/2005/8/layout/hProcess9"/>
    <dgm:cxn modelId="{E6B9F2A1-672F-4F08-8264-B7F4198C3C99}" srcId="{7ED67CBE-F87A-4BE9-A032-49E8ED99F606}" destId="{30628DE8-4065-4406-87A8-8CC5584A7A94}" srcOrd="0" destOrd="0" parTransId="{0061EDFA-52A1-473A-BE2A-60872E27C6F8}" sibTransId="{EDA74B37-8F91-4B11-AD0B-1EC74C9DA7DF}"/>
    <dgm:cxn modelId="{6CA5B0FC-D2E9-4075-B9BF-7A8DF49A8448}" type="presParOf" srcId="{7A87E02B-D8C7-4574-8428-0BA76EAD0B83}" destId="{601B6E83-80C2-4326-820D-5F0E3CAE64BE}" srcOrd="0" destOrd="0" presId="urn:microsoft.com/office/officeart/2005/8/layout/hProcess9"/>
    <dgm:cxn modelId="{A0C6362B-1CA1-4932-8448-F5899C50B451}" type="presParOf" srcId="{7A87E02B-D8C7-4574-8428-0BA76EAD0B83}" destId="{33B03C3B-6D65-4E67-B713-257A46645DB6}" srcOrd="1" destOrd="0" presId="urn:microsoft.com/office/officeart/2005/8/layout/hProcess9"/>
    <dgm:cxn modelId="{2D22702B-9B9E-47B4-9D40-2467140398FE}" type="presParOf" srcId="{33B03C3B-6D65-4E67-B713-257A46645DB6}" destId="{27FEA565-1A5C-4C8A-BD7B-F371FC3BD1E2}" srcOrd="0" destOrd="0" presId="urn:microsoft.com/office/officeart/2005/8/layout/hProcess9"/>
    <dgm:cxn modelId="{6DD62A3E-E1C0-4524-BFB2-5FA48EA76D02}" type="presParOf" srcId="{33B03C3B-6D65-4E67-B713-257A46645DB6}" destId="{E06770C8-1A6A-40AD-BBB4-863EC6CC47E7}" srcOrd="1" destOrd="0" presId="urn:microsoft.com/office/officeart/2005/8/layout/hProcess9"/>
    <dgm:cxn modelId="{741C9C29-F416-49AC-AD7C-F9E230C06659}" type="presParOf" srcId="{33B03C3B-6D65-4E67-B713-257A46645DB6}" destId="{9FF73A66-1436-4EDF-AF14-FFA9F43EAF5B}" srcOrd="2" destOrd="0" presId="urn:microsoft.com/office/officeart/2005/8/layout/hProcess9"/>
    <dgm:cxn modelId="{E38A6877-A0A3-408D-90DD-6606197F55A7}" type="presParOf" srcId="{33B03C3B-6D65-4E67-B713-257A46645DB6}" destId="{9B0FDD17-9C30-4EEB-8E53-0176DB1C7EA7}" srcOrd="3" destOrd="0" presId="urn:microsoft.com/office/officeart/2005/8/layout/hProcess9"/>
    <dgm:cxn modelId="{E016269D-29AD-45F5-9967-46664C80DC70}" type="presParOf" srcId="{33B03C3B-6D65-4E67-B713-257A46645DB6}" destId="{FBFD10FD-3E71-4F98-A1D2-776AF8EF82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B6E83-80C2-4326-820D-5F0E3CAE64BE}">
      <dsp:nvSpPr>
        <dsp:cNvPr id="0" name=""/>
        <dsp:cNvSpPr/>
      </dsp:nvSpPr>
      <dsp:spPr>
        <a:xfrm>
          <a:off x="670798" y="0"/>
          <a:ext cx="7602378" cy="41957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EA565-1A5C-4C8A-BD7B-F371FC3BD1E2}">
      <dsp:nvSpPr>
        <dsp:cNvPr id="0" name=""/>
        <dsp:cNvSpPr/>
      </dsp:nvSpPr>
      <dsp:spPr>
        <a:xfrm>
          <a:off x="2432" y="1258728"/>
          <a:ext cx="2856112" cy="1678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Call</a:t>
          </a:r>
          <a:endParaRPr lang="en-US" sz="4200" kern="1200" dirty="0"/>
        </a:p>
      </dsp:txBody>
      <dsp:txXfrm>
        <a:off x="84360" y="1340656"/>
        <a:ext cx="2692256" cy="1514448"/>
      </dsp:txXfrm>
    </dsp:sp>
    <dsp:sp modelId="{9FF73A66-1436-4EDF-AF14-FFA9F43EAF5B}">
      <dsp:nvSpPr>
        <dsp:cNvPr id="0" name=""/>
        <dsp:cNvSpPr/>
      </dsp:nvSpPr>
      <dsp:spPr>
        <a:xfrm>
          <a:off x="3043931" y="1258728"/>
          <a:ext cx="2856112" cy="1678304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Send notices</a:t>
          </a:r>
          <a:endParaRPr lang="en-US" sz="4200" kern="1200" dirty="0"/>
        </a:p>
      </dsp:txBody>
      <dsp:txXfrm>
        <a:off x="3125859" y="1340656"/>
        <a:ext cx="2692256" cy="1514448"/>
      </dsp:txXfrm>
    </dsp:sp>
    <dsp:sp modelId="{FBFD10FD-3E71-4F98-A1D2-776AF8EF8250}">
      <dsp:nvSpPr>
        <dsp:cNvPr id="0" name=""/>
        <dsp:cNvSpPr/>
      </dsp:nvSpPr>
      <dsp:spPr>
        <a:xfrm>
          <a:off x="6085430" y="1258728"/>
          <a:ext cx="2856112" cy="1678304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Knock on doors</a:t>
          </a:r>
          <a:endParaRPr lang="en-US" sz="4200" kern="1200" dirty="0"/>
        </a:p>
      </dsp:txBody>
      <dsp:txXfrm>
        <a:off x="6167358" y="1340656"/>
        <a:ext cx="2692256" cy="151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4/18/2018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4/18/2018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AA6B-3C0D-427B-9404-A53805E22FE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77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012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6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8042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0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53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85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5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mailto:collections@medve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Collection Policy / FAS Processing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762000"/>
            <a:ext cx="8823359" cy="1915647"/>
          </a:xfrm>
        </p:spPr>
        <p:txBody>
          <a:bodyPr/>
          <a:lstStyle/>
          <a:p>
            <a:r>
              <a:rPr lang="en-US" u="sng" dirty="0" smtClean="0"/>
              <a:t>Eviction checks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2" y="3048000"/>
            <a:ext cx="9580024" cy="2743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Checks should be rotated using your oldest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stale dated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 new requests every 45-60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Return any unused checks in weekly packet- </a:t>
            </a:r>
            <a:r>
              <a:rPr lang="en-US" sz="2400" dirty="0" smtClean="0"/>
              <a:t>voided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your credit card when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5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5800" dirty="0" smtClean="0"/>
              <a:t>What </a:t>
            </a:r>
            <a:r>
              <a:rPr lang="en-US" sz="5800" dirty="0"/>
              <a:t>Happens Next</a:t>
            </a:r>
          </a:p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The Move out: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  <a:p>
            <a:pPr marL="416052" indent="-342900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/>
              <a:t>Make sure to document all items turned in at move out, if any.  (ex: keys, access keys, pool passes) </a:t>
            </a:r>
          </a:p>
          <a:p>
            <a:pPr marL="416052" indent="-342900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/>
              <a:t>Move the resident out of onesite on the day they turn over possession of the apartment</a:t>
            </a:r>
          </a:p>
          <a:p>
            <a:pPr marL="416052" indent="-342900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/>
              <a:t>Submit a work order to put unit on a blue lock as soon as possible – very important!</a:t>
            </a:r>
          </a:p>
          <a:p>
            <a:pPr marL="416052" indent="-342900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416052" indent="-342900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1676400"/>
            <a:ext cx="2087563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4800600"/>
            <a:ext cx="6477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54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Move out Procedure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/>
              <a:t>The </a:t>
            </a:r>
            <a:r>
              <a:rPr lang="en-US" sz="2400" dirty="0"/>
              <a:t>Walkthrough: 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 </a:t>
            </a:r>
            <a:r>
              <a:rPr lang="en-US" sz="1900" dirty="0"/>
              <a:t>	</a:t>
            </a:r>
            <a:r>
              <a:rPr lang="en-US" sz="1900" dirty="0" smtClean="0"/>
              <a:t>If </a:t>
            </a:r>
            <a:r>
              <a:rPr lang="en-US" sz="1900" dirty="0"/>
              <a:t>the resident wishes to be present for the move out </a:t>
            </a:r>
            <a:r>
              <a:rPr lang="en-US" sz="1900" dirty="0" smtClean="0"/>
              <a:t>inspection </a:t>
            </a:r>
            <a:r>
              <a:rPr lang="en-US" sz="1900" dirty="0"/>
              <a:t>we are REQUIRED to let them.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en-US" sz="1900" b="1" u="sng" dirty="0">
              <a:solidFill>
                <a:srgbClr val="FF33CC"/>
              </a:solidFill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1900" dirty="0">
                <a:solidFill>
                  <a:srgbClr val="FF33CC"/>
                </a:solidFill>
              </a:rPr>
              <a:t>	</a:t>
            </a:r>
            <a:r>
              <a:rPr lang="en-US" sz="1900" dirty="0" smtClean="0"/>
              <a:t>Make </a:t>
            </a:r>
            <a:r>
              <a:rPr lang="en-US" sz="1900" dirty="0"/>
              <a:t>sure to take pictures of ANY damages that you find (be sure to check inside of all appliances, cabinets, and outside storage </a:t>
            </a:r>
            <a:r>
              <a:rPr lang="en-US" sz="1900" dirty="0" smtClean="0"/>
              <a:t>areas)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en-US" sz="1900" dirty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1900" dirty="0" smtClean="0"/>
              <a:t>	Be mindful of what you say during the move out inspection.</a:t>
            </a:r>
            <a:endParaRPr lang="en-US" sz="1900" dirty="0"/>
          </a:p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u="sng" dirty="0">
              <a:solidFill>
                <a:srgbClr val="FF33CC"/>
              </a:solidFill>
            </a:endParaRPr>
          </a:p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endParaRPr lang="en-US" b="1" u="sng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8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304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FAS – What Accounting Needs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79612" y="1219200"/>
            <a:ext cx="8229600" cy="5562600"/>
          </a:xfrm>
        </p:spPr>
        <p:txBody>
          <a:bodyPr>
            <a:normAutofit fontScale="55000" lnSpcReduction="20000"/>
          </a:bodyPr>
          <a:lstStyle/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REFUND</a:t>
            </a:r>
            <a:r>
              <a:rPr lang="en-US" sz="2400" dirty="0"/>
              <a:t> </a:t>
            </a:r>
            <a:r>
              <a:rPr lang="en-US" sz="2400" b="1" dirty="0" smtClean="0"/>
              <a:t>–</a:t>
            </a:r>
          </a:p>
          <a:p>
            <a:pPr marL="480060" indent="-3429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3 </a:t>
            </a:r>
            <a:r>
              <a:rPr lang="en-US" sz="2400" dirty="0"/>
              <a:t>copies of </a:t>
            </a:r>
            <a:r>
              <a:rPr lang="en-US" sz="2400" dirty="0" smtClean="0"/>
              <a:t>FAS</a:t>
            </a:r>
          </a:p>
          <a:p>
            <a:pPr marL="480060" indent="-3429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1 </a:t>
            </a:r>
            <a:r>
              <a:rPr lang="en-US" sz="2400" dirty="0"/>
              <a:t>copy of Move In/Move Out </a:t>
            </a:r>
            <a:r>
              <a:rPr lang="en-US" sz="2400" dirty="0" smtClean="0"/>
              <a:t>Inspection</a:t>
            </a:r>
          </a:p>
          <a:p>
            <a:pPr marL="480060" indent="-3429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/>
              <a:t>First </a:t>
            </a:r>
            <a:r>
              <a:rPr lang="en-US" sz="2000" dirty="0"/>
              <a:t>and last page of Lease Agreement</a:t>
            </a:r>
          </a:p>
          <a:p>
            <a:pPr marL="879990" lvl="1" indent="-3429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200" dirty="0" smtClean="0"/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OWES</a:t>
            </a:r>
            <a:r>
              <a:rPr lang="en-US" sz="2400" dirty="0"/>
              <a:t> </a:t>
            </a:r>
            <a:r>
              <a:rPr lang="en-US" sz="2400" b="1" dirty="0" smtClean="0"/>
              <a:t>–</a:t>
            </a:r>
            <a:r>
              <a:rPr lang="en-US" sz="2400" dirty="0"/>
              <a:t>	   </a:t>
            </a:r>
            <a:endParaRPr lang="en-US" sz="2400" dirty="0" smtClean="0"/>
          </a:p>
          <a:p>
            <a:pPr marL="480060" indent="-342900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	</a:t>
            </a:r>
            <a:r>
              <a:rPr lang="en-US" sz="2400" dirty="0" smtClean="0"/>
              <a:t>Send </a:t>
            </a:r>
            <a:r>
              <a:rPr lang="en-US" sz="2400" dirty="0"/>
              <a:t>Complete File with </a:t>
            </a:r>
            <a:r>
              <a:rPr lang="en-US" sz="2400" dirty="0" smtClean="0"/>
              <a:t>2 copies </a:t>
            </a:r>
            <a:r>
              <a:rPr lang="en-US" sz="2400" dirty="0"/>
              <a:t>of FAS   </a:t>
            </a: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     </a:t>
            </a:r>
            <a:r>
              <a:rPr lang="en-US" sz="2400" dirty="0" smtClean="0"/>
              <a:t>		and </a:t>
            </a:r>
            <a:r>
              <a:rPr lang="en-US" sz="2400" dirty="0"/>
              <a:t>Copies of Pictures of </a:t>
            </a:r>
            <a:r>
              <a:rPr lang="en-US" sz="2400" dirty="0" smtClean="0"/>
              <a:t>charges</a:t>
            </a: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/>
              <a:t>Be sure photos are attached to the file and/or emailed to </a:t>
            </a: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>
                <a:hlinkClick r:id="rId2"/>
              </a:rPr>
              <a:t>collections@medve.com</a:t>
            </a:r>
            <a:r>
              <a:rPr lang="en-US" sz="2400" dirty="0" smtClean="0"/>
              <a:t> in the following format: (example)</a:t>
            </a: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	PHR – Apt #313 – Smith</a:t>
            </a: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/>
              <a:t>*Do not send to an individual email.  The appropriate team members have access to the  </a:t>
            </a: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Collections e-mail account.</a:t>
            </a: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>
              <a:solidFill>
                <a:srgbClr val="FF33CC"/>
              </a:solidFill>
            </a:endParaRPr>
          </a:p>
          <a:p>
            <a:pPr marL="137160" indent="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u="sng" dirty="0"/>
              <a:t>** Please remember to organize your weekly packets so items </a:t>
            </a:r>
            <a:r>
              <a:rPr lang="en-US" sz="2400" b="1" u="sng" dirty="0" smtClean="0"/>
              <a:t>are</a:t>
            </a:r>
          </a:p>
          <a:p>
            <a:pPr marL="137160" indent="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u="sng" dirty="0" smtClean="0"/>
              <a:t> </a:t>
            </a:r>
            <a:r>
              <a:rPr lang="en-US" sz="2400" b="1" u="sng" dirty="0"/>
              <a:t>given to the right department**     </a:t>
            </a: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 </a:t>
            </a:r>
          </a:p>
          <a:p>
            <a:pPr marL="1545336" lvl="4" indent="-182880">
              <a:lnSpc>
                <a:spcPct val="80000"/>
              </a:lnSpc>
              <a:buFont typeface="Wingdings 2"/>
              <a:buChar char=""/>
              <a:defRPr/>
            </a:pPr>
            <a:endParaRPr lang="en-US" sz="16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5245100"/>
            <a:ext cx="248602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18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Former Residents with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Balance Due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letter to all former residents with balance due is mailed out within 30 days of receipt of the </a:t>
            </a:r>
            <a:r>
              <a:rPr lang="en-US" altLang="en-US" sz="2400" dirty="0" smtClean="0"/>
              <a:t>FAS. </a:t>
            </a:r>
            <a:r>
              <a:rPr lang="en-US" altLang="en-US" sz="2400" dirty="0"/>
              <a:t>The letter states that if they have a dispute with the charges, they are to contact the property manager within 14 </a:t>
            </a:r>
            <a:r>
              <a:rPr lang="en-US" altLang="en-US" sz="2400" dirty="0" smtClean="0"/>
              <a:t>days.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You can avoid disputes by having the proper documentation in the resident file – pictures of any </a:t>
            </a:r>
            <a:r>
              <a:rPr lang="en-US" altLang="en-US" sz="2400" dirty="0" smtClean="0"/>
              <a:t>charges for damages, </a:t>
            </a:r>
            <a:r>
              <a:rPr lang="en-US" altLang="en-US" sz="2400" dirty="0"/>
              <a:t>lease, move out inspection, addendums,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letter also states that they must </a:t>
            </a:r>
            <a:r>
              <a:rPr lang="en-US" altLang="en-US" sz="2400" dirty="0" smtClean="0"/>
              <a:t>remit payment </a:t>
            </a:r>
            <a:r>
              <a:rPr lang="en-US" altLang="en-US" sz="2400" dirty="0"/>
              <a:t>to our </a:t>
            </a:r>
            <a:r>
              <a:rPr lang="en-US" altLang="en-US" sz="2400" dirty="0" smtClean="0"/>
              <a:t>home office </a:t>
            </a:r>
            <a:r>
              <a:rPr lang="en-US" altLang="en-US" sz="2400" dirty="0"/>
              <a:t>within 30 days of the date of the </a:t>
            </a:r>
            <a:r>
              <a:rPr lang="en-US" altLang="en-US" sz="2400" dirty="0" smtClean="0"/>
              <a:t>letter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Any questions- refer to Collections.  Yvette Cruz is the AR/Collections contact.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964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What to Charge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1143001"/>
            <a:ext cx="8944211" cy="5105400"/>
          </a:xfrm>
        </p:spPr>
        <p:txBody>
          <a:bodyPr>
            <a:normAutofit fontScale="70000" lnSpcReduction="20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000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000" u="sng" dirty="0"/>
              <a:t>Skips: </a:t>
            </a:r>
            <a:endParaRPr lang="en-US" sz="2000" u="sng" dirty="0" smtClean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000" u="sng" dirty="0"/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Rent </a:t>
            </a:r>
            <a:r>
              <a:rPr lang="en-US" sz="2000" dirty="0"/>
              <a:t>until moved out of </a:t>
            </a:r>
            <a:r>
              <a:rPr lang="en-US" sz="2000" dirty="0" err="1" smtClean="0"/>
              <a:t>Onesite</a:t>
            </a:r>
            <a:r>
              <a:rPr lang="en-US" sz="2000" dirty="0" smtClean="0"/>
              <a:t> </a:t>
            </a:r>
            <a:endParaRPr lang="en-US" sz="2000" dirty="0"/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	</a:t>
            </a:r>
            <a:r>
              <a:rPr lang="en-US" sz="2000" dirty="0" smtClean="0"/>
              <a:t>forfeit </a:t>
            </a:r>
            <a:r>
              <a:rPr lang="en-US" sz="2000" dirty="0"/>
              <a:t>deposit (must do BEFORE closing account from the </a:t>
            </a:r>
            <a:r>
              <a:rPr lang="en-US" sz="2000" dirty="0" smtClean="0"/>
              <a:t>deposit  </a:t>
            </a:r>
            <a:r>
              <a:rPr lang="en-US" sz="2000" dirty="0"/>
              <a:t>ledger)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Early </a:t>
            </a:r>
            <a:r>
              <a:rPr lang="en-US" sz="2000" dirty="0"/>
              <a:t>Termination fee (equal to 2 months rent) 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Insufficient </a:t>
            </a:r>
            <a:r>
              <a:rPr lang="en-US" sz="2000" dirty="0"/>
              <a:t>notice fee (equal to 2 months rent) 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Concession chargeback</a:t>
            </a:r>
            <a:endParaRPr lang="en-US" sz="2000" dirty="0"/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Damages</a:t>
            </a:r>
            <a:endParaRPr lang="en-US" sz="2000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000" u="sng" dirty="0"/>
              <a:t>Evictions: </a:t>
            </a:r>
            <a:endParaRPr lang="en-US" sz="2000" u="sng" dirty="0" smtClean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000" u="sng" dirty="0"/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Rent </a:t>
            </a:r>
            <a:r>
              <a:rPr lang="en-US" sz="2000" dirty="0"/>
              <a:t>until moved out 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Early termination </a:t>
            </a:r>
            <a:r>
              <a:rPr lang="en-US" sz="2000" dirty="0"/>
              <a:t>fee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ANY </a:t>
            </a:r>
            <a:r>
              <a:rPr lang="en-US" sz="2000" dirty="0"/>
              <a:t>concessions </a:t>
            </a:r>
          </a:p>
          <a:p>
            <a:pPr marL="480060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/>
              <a:t>	</a:t>
            </a:r>
            <a:r>
              <a:rPr lang="en-US" sz="2000" dirty="0" smtClean="0"/>
              <a:t>Damages </a:t>
            </a:r>
            <a:endParaRPr lang="en-US" sz="2000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000" dirty="0"/>
              <a:t>	</a:t>
            </a:r>
            <a:endParaRPr lang="en-US" dirty="0" smtClean="0"/>
          </a:p>
        </p:txBody>
      </p:sp>
      <p:pic>
        <p:nvPicPr>
          <p:cNvPr id="4" name="Picture 3" descr="Musings: July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603">
            <a:off x="7313612" y="3581400"/>
            <a:ext cx="3048000" cy="2038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3788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Move out Procedure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3025" y="1371601"/>
            <a:ext cx="8944211" cy="4876800"/>
          </a:xfrm>
        </p:spPr>
        <p:txBody>
          <a:bodyPr>
            <a:normAutofit fontScale="32500" lnSpcReduction="20000"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sz="4000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sz="4000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7200" dirty="0"/>
              <a:t>Completing the Final Account Statement :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sz="7200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7200" dirty="0"/>
              <a:t>Once you move a resident out of </a:t>
            </a:r>
            <a:r>
              <a:rPr lang="en-US" sz="7200" dirty="0" err="1"/>
              <a:t>O</a:t>
            </a:r>
            <a:r>
              <a:rPr lang="en-US" sz="7200" dirty="0" err="1" smtClean="0"/>
              <a:t>nesite</a:t>
            </a:r>
            <a:r>
              <a:rPr lang="en-US" sz="7200" dirty="0" smtClean="0"/>
              <a:t> </a:t>
            </a:r>
            <a:r>
              <a:rPr lang="en-US" sz="7200" dirty="0"/>
              <a:t>how long do you have to complete the FAS? </a:t>
            </a:r>
            <a:r>
              <a:rPr lang="en-US" sz="7200" dirty="0" smtClean="0"/>
              <a:t>          </a:t>
            </a:r>
            <a:r>
              <a:rPr lang="en-US" sz="9600" dirty="0" smtClean="0"/>
              <a:t>days </a:t>
            </a:r>
            <a:endParaRPr lang="en-US" sz="9600" dirty="0"/>
          </a:p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6200" dirty="0"/>
          </a:p>
          <a:p>
            <a:pPr marL="73152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6200" dirty="0" smtClean="0"/>
              <a:t>The law states that we must have </a:t>
            </a:r>
            <a:r>
              <a:rPr lang="en-US" sz="6200" dirty="0"/>
              <a:t>the final account statement and/or refund in the mail to the previous resident WITHIN 30 days of move out</a:t>
            </a:r>
          </a:p>
          <a:p>
            <a:pPr marL="530352" indent="-457200" algn="ctr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en-US" sz="6200" dirty="0">
              <a:solidFill>
                <a:srgbClr val="FF33CC"/>
              </a:solidFill>
            </a:endParaRPr>
          </a:p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6200" dirty="0">
                <a:solidFill>
                  <a:schemeClr val="accent1">
                    <a:lumMod val="75000"/>
                  </a:schemeClr>
                </a:solidFill>
              </a:rPr>
              <a:t>WE HAVE THIS POLICY FOR LEGAL REASONS !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62" y="5105401"/>
            <a:ext cx="2068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3140480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61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Move out Procedure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CARPET: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How long is the life of carpet?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	</a:t>
            </a:r>
            <a:r>
              <a:rPr lang="en-US" dirty="0" smtClean="0"/>
              <a:t>*         years is our expectation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How much do I charge?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/>
              <a:t>When charging a resident for replacement of carpet you should use the CURRENT cost of carpet divided by 5 years and then multiplied by number of years LEFT on the carpets life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2097953"/>
            <a:ext cx="263842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3276600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14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Move out Procedure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79612" y="1687514"/>
            <a:ext cx="8229600" cy="4708525"/>
          </a:xfrm>
        </p:spPr>
        <p:txBody>
          <a:bodyPr>
            <a:normAutofit fontScale="55000" lnSpcReduction="20000"/>
          </a:bodyPr>
          <a:lstStyle/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5800" dirty="0"/>
              <a:t>Damages vs. Normal wear and tear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900" dirty="0" smtClean="0"/>
              <a:t>Damages: </a:t>
            </a:r>
            <a:endParaRPr lang="en-US" sz="2900" dirty="0"/>
          </a:p>
          <a:p>
            <a:pPr marL="530352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900" dirty="0" smtClean="0"/>
              <a:t>Broken blinds</a:t>
            </a:r>
          </a:p>
          <a:p>
            <a:pPr marL="530352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900" dirty="0" smtClean="0"/>
              <a:t>Pet damage</a:t>
            </a:r>
          </a:p>
          <a:p>
            <a:pPr marL="530352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900" dirty="0" smtClean="0"/>
              <a:t>Apartment cleaning</a:t>
            </a:r>
          </a:p>
          <a:p>
            <a:pPr marL="530352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900" dirty="0" smtClean="0"/>
              <a:t>Holes in drywall </a:t>
            </a:r>
          </a:p>
          <a:p>
            <a:pPr marL="530352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900" dirty="0" smtClean="0"/>
              <a:t>Broken window(s)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300" dirty="0" smtClean="0"/>
              <a:t>Wear and Tear: </a:t>
            </a:r>
          </a:p>
          <a:p>
            <a:pPr marL="530352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3300" dirty="0" smtClean="0"/>
              <a:t>Traffic marks on carpet</a:t>
            </a:r>
          </a:p>
          <a:p>
            <a:pPr marL="416052" indent="-342900"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en-US" sz="3300" dirty="0"/>
          </a:p>
          <a:p>
            <a:pPr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300" dirty="0" smtClean="0"/>
              <a:t>***BE SURE TO CHECK THE INVENTORY AND CONDITION FORM BEFORE CHARGING ***</a:t>
            </a:r>
          </a:p>
        </p:txBody>
      </p:sp>
      <p:pic>
        <p:nvPicPr>
          <p:cNvPr id="8196" name="Picture 5" descr="C:\Users\kcraft\AppData\Local\Microsoft\Windows\Temporary Internet Files\Low\Content.IE5\TWXY3L5F\MC9004413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487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 rot="21065195">
            <a:off x="5345077" y="3590968"/>
            <a:ext cx="5070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800000"/>
                </a:solidFill>
              </a:rPr>
              <a:t>Not charging is like throwing money away</a:t>
            </a:r>
          </a:p>
        </p:txBody>
      </p:sp>
    </p:spTree>
    <p:extLst>
      <p:ext uri="{BB962C8B-B14F-4D97-AF65-F5344CB8AC3E}">
        <p14:creationId xmlns:p14="http://schemas.microsoft.com/office/powerpoint/2010/main" val="1175840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41" y="1371601"/>
            <a:ext cx="5319771" cy="3205162"/>
          </a:xfrm>
          <a:prstGeom prst="rect">
            <a:avLst/>
          </a:prstGeom>
        </p:spPr>
      </p:pic>
      <p:pic>
        <p:nvPicPr>
          <p:cNvPr id="5" name="The-O-39-Jays-For-The-Love-Of-Money-6pr_C_BDUW0-www.mp3tunes.t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88"/>
                  <p14:fade in="1000"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6212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begin the collection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9600" dirty="0" smtClean="0"/>
              <a:t>BEFORE MOVE-IN!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Collections 101:</a:t>
            </a:r>
            <a:endParaRPr lang="en-US" u="sng" dirty="0"/>
          </a:p>
        </p:txBody>
      </p:sp>
      <p:graphicFrame>
        <p:nvGraphicFramePr>
          <p:cNvPr id="4" name="Content Placeholder 3" descr="Continuous Block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26189"/>
              </p:ext>
            </p:extLst>
          </p:nvPr>
        </p:nvGraphicFramePr>
        <p:xfrm>
          <a:off x="1103313" y="2052638"/>
          <a:ext cx="8943975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8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2" y="914400"/>
            <a:ext cx="10055781" cy="160934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Who’s responsible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consistent enforcement of the rent collection process is one of the primary responsibilities on the manager. Financial success depends on prompt, efficient collection of ALL receivables.</a:t>
            </a:r>
            <a:br>
              <a:rPr lang="en-US" dirty="0"/>
            </a:b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Rent collection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1371601"/>
            <a:ext cx="8944211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Rent is due on the 1</a:t>
            </a:r>
            <a:r>
              <a:rPr lang="en-US" baseline="30000" dirty="0"/>
              <a:t>st</a:t>
            </a:r>
            <a:endParaRPr lang="en-US" dirty="0"/>
          </a:p>
          <a:p>
            <a:pPr lvl="0"/>
            <a:r>
              <a:rPr lang="en-US" dirty="0"/>
              <a:t>Rent is late after the 3</a:t>
            </a:r>
            <a:r>
              <a:rPr lang="en-US" baseline="30000" dirty="0"/>
              <a:t>rd</a:t>
            </a:r>
            <a:endParaRPr lang="en-US" dirty="0"/>
          </a:p>
          <a:p>
            <a:pPr lvl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late notice goes out on the 4</a:t>
            </a:r>
            <a:r>
              <a:rPr lang="en-US" baseline="30000" dirty="0"/>
              <a:t>th </a:t>
            </a:r>
            <a:r>
              <a:rPr lang="en-US" dirty="0" smtClean="0"/>
              <a:t>&amp; placed </a:t>
            </a:r>
            <a:r>
              <a:rPr lang="en-US" dirty="0"/>
              <a:t>on the inside of the apartment </a:t>
            </a:r>
            <a:r>
              <a:rPr lang="en-US" dirty="0" smtClean="0"/>
              <a:t>door</a:t>
            </a:r>
            <a:endParaRPr lang="en-US" dirty="0"/>
          </a:p>
          <a:p>
            <a:pPr lvl="0"/>
            <a:r>
              <a:rPr lang="en-US" dirty="0"/>
              <a:t>Walk all delinquent units before the 9</a:t>
            </a:r>
            <a:r>
              <a:rPr lang="en-US" baseline="30000" dirty="0"/>
              <a:t>th</a:t>
            </a:r>
            <a:endParaRPr lang="en-US" dirty="0"/>
          </a:p>
          <a:p>
            <a:pPr lvl="0"/>
            <a:r>
              <a:rPr lang="en-US" dirty="0"/>
              <a:t>File eviction on the 10</a:t>
            </a:r>
            <a:r>
              <a:rPr lang="en-US" baseline="30000" dirty="0"/>
              <a:t>th</a:t>
            </a:r>
            <a:endParaRPr lang="en-US" dirty="0"/>
          </a:p>
          <a:p>
            <a:pPr lvl="0"/>
            <a:r>
              <a:rPr lang="en-US" dirty="0"/>
              <a:t>Best way to collect is through phones, notices, and personal </a:t>
            </a:r>
            <a:r>
              <a:rPr lang="en-US" dirty="0" smtClean="0"/>
              <a:t>visits</a:t>
            </a:r>
            <a:endParaRPr lang="en-US" dirty="0"/>
          </a:p>
          <a:p>
            <a:pPr lvl="0"/>
            <a:r>
              <a:rPr lang="en-US" dirty="0"/>
              <a:t>All notices should be copied and placed in the resident file</a:t>
            </a:r>
          </a:p>
          <a:p>
            <a:r>
              <a:rPr lang="en-US" dirty="0"/>
              <a:t>All monies collected are to be posted and deposited DAILY</a:t>
            </a:r>
          </a:p>
        </p:txBody>
      </p:sp>
    </p:spTree>
    <p:extLst>
      <p:ext uri="{BB962C8B-B14F-4D97-AF65-F5344CB8AC3E}">
        <p14:creationId xmlns:p14="http://schemas.microsoft.com/office/powerpoint/2010/main" val="39492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Rent policy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76400"/>
            <a:ext cx="8944211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No personal </a:t>
            </a:r>
            <a:r>
              <a:rPr lang="en-US" dirty="0"/>
              <a:t>checks after </a:t>
            </a:r>
            <a:r>
              <a:rPr lang="en-US" dirty="0" smtClean="0"/>
              <a:t>the 3rd</a:t>
            </a:r>
            <a:endParaRPr lang="en-US" dirty="0"/>
          </a:p>
          <a:p>
            <a:pPr lvl="0"/>
            <a:r>
              <a:rPr lang="en-US" dirty="0"/>
              <a:t>No </a:t>
            </a:r>
            <a:r>
              <a:rPr lang="en-US" dirty="0" smtClean="0"/>
              <a:t>cash, no cash, no cash, no cash</a:t>
            </a:r>
            <a:endParaRPr lang="en-US" dirty="0"/>
          </a:p>
          <a:p>
            <a:pPr lvl="0"/>
            <a:r>
              <a:rPr lang="en-US" dirty="0"/>
              <a:t>No partial payments</a:t>
            </a:r>
          </a:p>
          <a:p>
            <a:pPr lvl="0"/>
            <a:r>
              <a:rPr lang="en-US" dirty="0"/>
              <a:t>No deals, </a:t>
            </a:r>
            <a:r>
              <a:rPr lang="en-US" dirty="0" smtClean="0"/>
              <a:t>no </a:t>
            </a:r>
            <a:r>
              <a:rPr lang="en-US" dirty="0"/>
              <a:t>payment arrangements, </a:t>
            </a:r>
            <a:r>
              <a:rPr lang="en-US" dirty="0" smtClean="0"/>
              <a:t>no </a:t>
            </a:r>
            <a:r>
              <a:rPr lang="en-US" dirty="0"/>
              <a:t>preferential treatment</a:t>
            </a:r>
          </a:p>
          <a:p>
            <a:pPr lvl="0"/>
            <a:r>
              <a:rPr lang="en-US" dirty="0" smtClean="0"/>
              <a:t>No waiving of late fees</a:t>
            </a:r>
          </a:p>
          <a:p>
            <a:pPr lvl="0"/>
            <a:r>
              <a:rPr lang="en-US" dirty="0" smtClean="0"/>
              <a:t>No promise to pay </a:t>
            </a:r>
            <a:r>
              <a:rPr lang="en-US" dirty="0"/>
              <a:t>without PMT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Returned checks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Notify resident of returned check and post the associated fees in </a:t>
            </a:r>
            <a:r>
              <a:rPr lang="en-US" dirty="0" err="1" smtClean="0"/>
              <a:t>Onesite</a:t>
            </a:r>
            <a:endParaRPr lang="en-US" dirty="0"/>
          </a:p>
          <a:p>
            <a:pPr lvl="0"/>
            <a:r>
              <a:rPr lang="en-US" dirty="0"/>
              <a:t>Resident must replace within 48 hours with a money order or cashiers check ONLY</a:t>
            </a:r>
          </a:p>
          <a:p>
            <a:pPr lvl="0"/>
            <a:r>
              <a:rPr lang="en-US" dirty="0"/>
              <a:t>6 month penalty first time</a:t>
            </a:r>
          </a:p>
          <a:p>
            <a:pPr lvl="0"/>
            <a:r>
              <a:rPr lang="en-US" dirty="0"/>
              <a:t>No more checks after second time</a:t>
            </a:r>
          </a:p>
          <a:p>
            <a:pPr lvl="0"/>
            <a:r>
              <a:rPr lang="en-US" dirty="0"/>
              <a:t>Remember to check unit for vacancy</a:t>
            </a:r>
          </a:p>
          <a:p>
            <a:pPr lvl="0"/>
            <a:r>
              <a:rPr lang="en-US" dirty="0"/>
              <a:t>Failure to comply with the notice subjects the resident to legal </a:t>
            </a:r>
            <a:r>
              <a:rPr lang="en-US" dirty="0" smtClean="0"/>
              <a:t>action</a:t>
            </a:r>
          </a:p>
          <a:p>
            <a:pPr lvl="0"/>
            <a:r>
              <a:rPr lang="en-US" dirty="0" smtClean="0"/>
              <a:t>Don’t forget to block </a:t>
            </a:r>
            <a:r>
              <a:rPr lang="en-US" dirty="0" err="1" smtClean="0"/>
              <a:t>Paylease</a:t>
            </a:r>
            <a:r>
              <a:rPr lang="en-US" dirty="0" smtClean="0"/>
              <a:t> access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600"/>
            <a:ext cx="8823359" cy="1915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everyone have their resident sign a payment policy agreement?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should be!  It’s hard to dispute what you have in writing.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90600"/>
            <a:ext cx="8823359" cy="1915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Evictions not filed</a:t>
            </a:r>
            <a:r>
              <a:rPr lang="en-US" dirty="0"/>
              <a:t> </a:t>
            </a:r>
            <a:r>
              <a:rPr lang="en-US" dirty="0" smtClean="0"/>
              <a:t>by the 15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should have written approval </a:t>
            </a:r>
            <a:r>
              <a:rPr lang="en-US" dirty="0" smtClean="0"/>
              <a:t>from your Regional Manager.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E-mail us… follow-up!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0</TotalTime>
  <Words>640</Words>
  <Application>Microsoft Office PowerPoint</Application>
  <PresentationFormat>Custom</PresentationFormat>
  <Paragraphs>142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Constantia</vt:lpstr>
      <vt:lpstr>Wingdings 2</vt:lpstr>
      <vt:lpstr>Wingdings 3</vt:lpstr>
      <vt:lpstr>Ion</vt:lpstr>
      <vt:lpstr>Collection Policy / FAS Processing</vt:lpstr>
      <vt:lpstr>When should you begin the collection process?</vt:lpstr>
      <vt:lpstr>Collections 101:</vt:lpstr>
      <vt:lpstr>Who’s responsible?   The consistent enforcement of the rent collection process is one of the primary responsibilities on the manager. Financial success depends on prompt, efficient collection of ALL receivables. </vt:lpstr>
      <vt:lpstr>Rent collection</vt:lpstr>
      <vt:lpstr>Rent policy</vt:lpstr>
      <vt:lpstr>Returned checks</vt:lpstr>
      <vt:lpstr>Does everyone have their resident sign a payment policy agreement?</vt:lpstr>
      <vt:lpstr>Evictions not filed by the 15th should have written approval from your Regional Manager.</vt:lpstr>
      <vt:lpstr>Eviction checks</vt:lpstr>
      <vt:lpstr>PowerPoint Presentation</vt:lpstr>
      <vt:lpstr>Move out Procedure </vt:lpstr>
      <vt:lpstr>FAS – What Accounting Needs</vt:lpstr>
      <vt:lpstr>Former Residents with  Balance Due</vt:lpstr>
      <vt:lpstr>What to Charge </vt:lpstr>
      <vt:lpstr>Move out Procedure </vt:lpstr>
      <vt:lpstr>Move out Procedure </vt:lpstr>
      <vt:lpstr>Move out Procedure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2016-05-02T21:06:04Z</dcterms:created>
  <dcterms:modified xsi:type="dcterms:W3CDTF">2018-04-18T16:30:08Z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